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256" r:id="rId5"/>
    <p:sldId id="258" r:id="rId6"/>
    <p:sldId id="265" r:id="rId7"/>
    <p:sldId id="266" r:id="rId8"/>
  </p:sldIdLst>
  <p:sldSz cx="9144000" cy="5143500" type="screen16x9"/>
  <p:notesSz cx="9144000" cy="6858000"/>
  <p:defaultTextStyle>
    <a:defPPr>
      <a:defRPr lang="en-US"/>
    </a:defPPr>
    <a:lvl1pPr marL="0" algn="l" defTabSz="171450" rtl="0" eaLnBrk="1" latinLnBrk="0" hangingPunct="1">
      <a:defRPr sz="675" kern="1200">
        <a:solidFill>
          <a:schemeClr val="tx1"/>
        </a:solidFill>
        <a:latin typeface="+mn-lt"/>
        <a:ea typeface="+mn-ea"/>
        <a:cs typeface="+mn-cs"/>
      </a:defRPr>
    </a:lvl1pPr>
    <a:lvl2pPr marL="171450" algn="l" defTabSz="171450" rtl="0" eaLnBrk="1" latinLnBrk="0" hangingPunct="1">
      <a:defRPr sz="675" kern="1200">
        <a:solidFill>
          <a:schemeClr val="tx1"/>
        </a:solidFill>
        <a:latin typeface="+mn-lt"/>
        <a:ea typeface="+mn-ea"/>
        <a:cs typeface="+mn-cs"/>
      </a:defRPr>
    </a:lvl2pPr>
    <a:lvl3pPr marL="342900" algn="l" defTabSz="171450" rtl="0" eaLnBrk="1" latinLnBrk="0" hangingPunct="1">
      <a:defRPr sz="675" kern="1200">
        <a:solidFill>
          <a:schemeClr val="tx1"/>
        </a:solidFill>
        <a:latin typeface="+mn-lt"/>
        <a:ea typeface="+mn-ea"/>
        <a:cs typeface="+mn-cs"/>
      </a:defRPr>
    </a:lvl3pPr>
    <a:lvl4pPr marL="514350" algn="l" defTabSz="171450" rtl="0" eaLnBrk="1" latinLnBrk="0" hangingPunct="1">
      <a:defRPr sz="675" kern="1200">
        <a:solidFill>
          <a:schemeClr val="tx1"/>
        </a:solidFill>
        <a:latin typeface="+mn-lt"/>
        <a:ea typeface="+mn-ea"/>
        <a:cs typeface="+mn-cs"/>
      </a:defRPr>
    </a:lvl4pPr>
    <a:lvl5pPr marL="685800" algn="l" defTabSz="171450" rtl="0" eaLnBrk="1" latinLnBrk="0" hangingPunct="1">
      <a:defRPr sz="675" kern="1200">
        <a:solidFill>
          <a:schemeClr val="tx1"/>
        </a:solidFill>
        <a:latin typeface="+mn-lt"/>
        <a:ea typeface="+mn-ea"/>
        <a:cs typeface="+mn-cs"/>
      </a:defRPr>
    </a:lvl5pPr>
    <a:lvl6pPr marL="857250" algn="l" defTabSz="171450" rtl="0" eaLnBrk="1" latinLnBrk="0" hangingPunct="1">
      <a:defRPr sz="675" kern="1200">
        <a:solidFill>
          <a:schemeClr val="tx1"/>
        </a:solidFill>
        <a:latin typeface="+mn-lt"/>
        <a:ea typeface="+mn-ea"/>
        <a:cs typeface="+mn-cs"/>
      </a:defRPr>
    </a:lvl6pPr>
    <a:lvl7pPr marL="1028700" algn="l" defTabSz="171450" rtl="0" eaLnBrk="1" latinLnBrk="0" hangingPunct="1">
      <a:defRPr sz="675" kern="1200">
        <a:solidFill>
          <a:schemeClr val="tx1"/>
        </a:solidFill>
        <a:latin typeface="+mn-lt"/>
        <a:ea typeface="+mn-ea"/>
        <a:cs typeface="+mn-cs"/>
      </a:defRPr>
    </a:lvl7pPr>
    <a:lvl8pPr marL="1200150" algn="l" defTabSz="171450" rtl="0" eaLnBrk="1" latinLnBrk="0" hangingPunct="1">
      <a:defRPr sz="675" kern="1200">
        <a:solidFill>
          <a:schemeClr val="tx1"/>
        </a:solidFill>
        <a:latin typeface="+mn-lt"/>
        <a:ea typeface="+mn-ea"/>
        <a:cs typeface="+mn-cs"/>
      </a:defRPr>
    </a:lvl8pPr>
    <a:lvl9pPr marL="1371600" algn="l" defTabSz="171450" rtl="0" eaLnBrk="1" latinLnBrk="0" hangingPunct="1">
      <a:defRPr sz="67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0A65A91-E382-489C-97C3-37D4C10CFA94}" v="376" dt="2024-10-28T03:43:14.448"/>
    <p1510:client id="{9728B949-64C4-403A-95D7-28CD98704BE1}" v="19" dt="2024-10-28T04:14:17.78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28" autoAdjust="0"/>
    <p:restoredTop sz="94648"/>
  </p:normalViewPr>
  <p:slideViewPr>
    <p:cSldViewPr snapToGrid="0">
      <p:cViewPr varScale="1">
        <p:scale>
          <a:sx n="85" d="100"/>
          <a:sy n="85" d="100"/>
        </p:scale>
        <p:origin x="172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microsoft.com/office/2015/10/relationships/revisionInfo" Target="revisionInfo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tableStyles" Target="tableStyle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theme" Target="theme/theme1.xml"/><Relationship Id="rId5" Type="http://schemas.openxmlformats.org/officeDocument/2006/relationships/slide" Target="slides/slide1.xml"/><Relationship Id="rId10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16F5CDF-E1BB-1143-AB56-5D0469D472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3985114" y="-3985113"/>
            <a:ext cx="1173773" cy="9144000"/>
          </a:xfrm>
          <a:prstGeom prst="rect">
            <a:avLst/>
          </a:prstGeom>
          <a:solidFill>
            <a:srgbClr val="FFD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0BC8894-4F33-5C4E-B23A-FCFC1B0CAE8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8838" y="4930135"/>
            <a:ext cx="702464" cy="10459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F75E8EE-67FD-B048-9AB9-EF096A0DB2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rot="3302386">
            <a:off x="5420695" y="2732994"/>
            <a:ext cx="4593145" cy="4821013"/>
          </a:xfrm>
          <a:prstGeom prst="rect">
            <a:avLst/>
          </a:prstGeom>
        </p:spPr>
      </p:pic>
      <p:pic>
        <p:nvPicPr>
          <p:cNvPr id="3" name="Picture 2" descr="UNSW Sydney Logo">
            <a:extLst>
              <a:ext uri="{FF2B5EF4-FFF2-40B4-BE49-F238E27FC236}">
                <a16:creationId xmlns:a16="http://schemas.microsoft.com/office/drawing/2014/main" id="{768CF1DD-28C0-3542-9451-09748ECBC4C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58920" y="222555"/>
            <a:ext cx="622300" cy="72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4008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1DA7E57-4F56-284B-9B67-FB5015803C0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8838" y="4930135"/>
            <a:ext cx="702464" cy="10459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BB20F27-DE27-584C-8F2A-54B09FEB7E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67046" y="0"/>
            <a:ext cx="3176954" cy="5143500"/>
          </a:xfrm>
          <a:prstGeom prst="rect">
            <a:avLst/>
          </a:prstGeom>
          <a:solidFill>
            <a:srgbClr val="FFD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FDF92E5-988E-244F-9206-113C959624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rot="15528976">
            <a:off x="4872532" y="-509829"/>
            <a:ext cx="4401328" cy="5221131"/>
          </a:xfrm>
          <a:prstGeom prst="rect">
            <a:avLst/>
          </a:prstGeom>
        </p:spPr>
      </p:pic>
      <p:pic>
        <p:nvPicPr>
          <p:cNvPr id="3" name="Picture 2" descr="UNSW Sydney Logo">
            <a:extLst>
              <a:ext uri="{FF2B5EF4-FFF2-40B4-BE49-F238E27FC236}">
                <a16:creationId xmlns:a16="http://schemas.microsoft.com/office/drawing/2014/main" id="{E3296271-A993-CC40-A660-F502909B72E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02863" y="4201472"/>
            <a:ext cx="622300" cy="72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2619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AC71633E-8E67-3045-A75B-00251060D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7450116">
            <a:off x="609145" y="2564842"/>
            <a:ext cx="4967314" cy="600782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9C8208B-ED4C-C342-A0F7-09C6EC34C4D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8838" y="4930135"/>
            <a:ext cx="702464" cy="104595"/>
          </a:xfrm>
          <a:prstGeom prst="rect">
            <a:avLst/>
          </a:prstGeom>
        </p:spPr>
      </p:pic>
      <p:pic>
        <p:nvPicPr>
          <p:cNvPr id="3" name="Picture 2" descr="UNSW Sydney Logo">
            <a:extLst>
              <a:ext uri="{FF2B5EF4-FFF2-40B4-BE49-F238E27FC236}">
                <a16:creationId xmlns:a16="http://schemas.microsoft.com/office/drawing/2014/main" id="{DA61EEF0-774E-DE4E-8F74-FBC4E1BC5EF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02863" y="4206106"/>
            <a:ext cx="622300" cy="72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7797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A3DB54C3-FA9C-3B4F-BC16-11138D20EB2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696" r="45649"/>
          <a:stretch/>
        </p:blipFill>
        <p:spPr>
          <a:xfrm rot="5400000">
            <a:off x="3944658" y="-1246092"/>
            <a:ext cx="3307644" cy="712399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7BA77F0-CF59-7145-988E-C08C7D97B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2000250" y="-2000250"/>
            <a:ext cx="5143500" cy="9144000"/>
          </a:xfrm>
          <a:prstGeom prst="rect">
            <a:avLst/>
          </a:prstGeom>
          <a:solidFill>
            <a:srgbClr val="FFD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05D3F87-2F0A-DB45-90FE-83F64B289E2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244150" y="4959135"/>
            <a:ext cx="702464" cy="104595"/>
          </a:xfrm>
          <a:prstGeom prst="rect">
            <a:avLst/>
          </a:prstGeom>
        </p:spPr>
      </p:pic>
      <p:pic>
        <p:nvPicPr>
          <p:cNvPr id="7" name="Picture 6" descr="UNSW Sydney Logo">
            <a:extLst>
              <a:ext uri="{FF2B5EF4-FFF2-40B4-BE49-F238E27FC236}">
                <a16:creationId xmlns:a16="http://schemas.microsoft.com/office/drawing/2014/main" id="{0928C37F-4FF8-EA49-9CCD-70E78A46BB0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58920" y="222555"/>
            <a:ext cx="622300" cy="72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3640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73BC714-FEDC-894C-89BD-7C85BA8F1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656854">
            <a:off x="-44325" y="3047256"/>
            <a:ext cx="3667781" cy="441246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7D15D1B-BE38-1942-BA62-D775DFA4E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965440" y="0"/>
            <a:ext cx="1178560" cy="5143500"/>
          </a:xfrm>
          <a:prstGeom prst="rect">
            <a:avLst/>
          </a:prstGeom>
          <a:solidFill>
            <a:srgbClr val="FFD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14CD603-3B89-4241-BC83-330F7738EC0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072608" y="4886753"/>
            <a:ext cx="964225" cy="143570"/>
          </a:xfrm>
          <a:prstGeom prst="rect">
            <a:avLst/>
          </a:prstGeom>
        </p:spPr>
      </p:pic>
      <p:pic>
        <p:nvPicPr>
          <p:cNvPr id="9" name="Picture 8" descr="UNSW Sydney Logo">
            <a:extLst>
              <a:ext uri="{FF2B5EF4-FFF2-40B4-BE49-F238E27FC236}">
                <a16:creationId xmlns:a16="http://schemas.microsoft.com/office/drawing/2014/main" id="{625D33F7-AD7C-C74E-9175-EC918768A90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306141" y="278161"/>
            <a:ext cx="622300" cy="72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3967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E0590E3-0F7B-754A-96DD-29A8821DC2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D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BD74F7A-8563-D547-B444-98EE5A3031D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84005" y="4823460"/>
            <a:ext cx="1128368" cy="168011"/>
          </a:xfrm>
          <a:prstGeom prst="rect">
            <a:avLst/>
          </a:prstGeom>
        </p:spPr>
      </p:pic>
      <p:pic>
        <p:nvPicPr>
          <p:cNvPr id="10" name="Picture 9" descr="UNSW Sydney Logo">
            <a:extLst>
              <a:ext uri="{FF2B5EF4-FFF2-40B4-BE49-F238E27FC236}">
                <a16:creationId xmlns:a16="http://schemas.microsoft.com/office/drawing/2014/main" id="{C3D7C5B4-BBE1-2B4F-9305-D229DDE0ECE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8920" y="222555"/>
            <a:ext cx="622300" cy="72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1919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630AE45-599B-9A40-84E3-AD4245343C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965440" y="0"/>
            <a:ext cx="1178560" cy="5143500"/>
          </a:xfrm>
          <a:prstGeom prst="rect">
            <a:avLst/>
          </a:prstGeom>
          <a:solidFill>
            <a:srgbClr val="FFD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A9B3EC1-B735-314A-87E3-2BB356075AA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72608" y="4886753"/>
            <a:ext cx="964225" cy="143570"/>
          </a:xfrm>
          <a:prstGeom prst="rect">
            <a:avLst/>
          </a:prstGeom>
        </p:spPr>
      </p:pic>
      <p:pic>
        <p:nvPicPr>
          <p:cNvPr id="5" name="Picture 4" descr="UNSW Sydney Logo">
            <a:extLst>
              <a:ext uri="{FF2B5EF4-FFF2-40B4-BE49-F238E27FC236}">
                <a16:creationId xmlns:a16="http://schemas.microsoft.com/office/drawing/2014/main" id="{9DBE8BCC-81FA-1643-95E9-D4C9C613BC5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06141" y="278161"/>
            <a:ext cx="622300" cy="72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037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9750D7A-43FE-DF43-A9A5-64E216071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40336"/>
            <a:ext cx="9183824" cy="1381421"/>
          </a:xfrm>
          <a:prstGeom prst="rect">
            <a:avLst/>
          </a:prstGeom>
          <a:solidFill>
            <a:srgbClr val="FFD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pic>
        <p:nvPicPr>
          <p:cNvPr id="10" name="Picture 9" descr="UNSW Sydney Logo">
            <a:extLst>
              <a:ext uri="{FF2B5EF4-FFF2-40B4-BE49-F238E27FC236}">
                <a16:creationId xmlns:a16="http://schemas.microsoft.com/office/drawing/2014/main" id="{98592283-2383-5249-A022-D7C82EA17F2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8920" y="222555"/>
            <a:ext cx="622300" cy="72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6992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6D22D99-AE2B-974F-9EE8-38161ABAAA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8619958">
            <a:off x="6555875" y="1481576"/>
            <a:ext cx="4745133" cy="5783490"/>
          </a:xfrm>
          <a:prstGeom prst="rect">
            <a:avLst/>
          </a:prstGeom>
        </p:spPr>
      </p:pic>
      <p:pic>
        <p:nvPicPr>
          <p:cNvPr id="4" name="Picture 3" descr="UNSW Sydney Logo">
            <a:extLst>
              <a:ext uri="{FF2B5EF4-FFF2-40B4-BE49-F238E27FC236}">
                <a16:creationId xmlns:a16="http://schemas.microsoft.com/office/drawing/2014/main" id="{21C37CCE-4505-9041-A018-976423BBC97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06141" y="278161"/>
            <a:ext cx="622300" cy="72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9331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2171DF-D571-204E-A82E-C98595C01642}" type="datetimeFigureOut">
              <a:rPr lang="en-US" smtClean="0"/>
              <a:t>11/12/2024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17B72E-0E2F-A741-9C2C-462A444987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8294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txStyles>
    <p:titleStyle>
      <a:lvl1pPr algn="l" defTabSz="609608" rtl="0" eaLnBrk="1" latinLnBrk="0" hangingPunct="1">
        <a:lnSpc>
          <a:spcPct val="90000"/>
        </a:lnSpc>
        <a:spcBef>
          <a:spcPct val="0"/>
        </a:spcBef>
        <a:buNone/>
        <a:defRPr sz="293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52402" indent="-152402" algn="l" defTabSz="609608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1pPr>
      <a:lvl2pPr marL="457206" indent="-152402" algn="l" defTabSz="609608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62009" indent="-152402" algn="l" defTabSz="609608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334" kern="1200">
          <a:solidFill>
            <a:schemeClr val="tx1"/>
          </a:solidFill>
          <a:latin typeface="+mn-lt"/>
          <a:ea typeface="+mn-ea"/>
          <a:cs typeface="+mn-cs"/>
        </a:defRPr>
      </a:lvl3pPr>
      <a:lvl4pPr marL="1066814" indent="-152402" algn="l" defTabSz="609608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17" indent="-152402" algn="l" defTabSz="609608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676421" indent="-152402" algn="l" defTabSz="609608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981225" indent="-152402" algn="l" defTabSz="609608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286029" indent="-152402" algn="l" defTabSz="609608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590832" indent="-152402" algn="l" defTabSz="609608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608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304804" algn="l" defTabSz="609608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609608" algn="l" defTabSz="609608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11" algn="l" defTabSz="609608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19215" algn="l" defTabSz="609608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524019" algn="l" defTabSz="609608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23" algn="l" defTabSz="609608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133627" algn="l" defTabSz="609608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438430" algn="l" defTabSz="609608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jpe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.png"/><Relationship Id="rId4" Type="http://schemas.openxmlformats.org/officeDocument/2006/relationships/image" Target="../media/image19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70E2A55-C2D6-3843-8298-3A3F0F11B01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15700" y="56012"/>
            <a:ext cx="8327458" cy="1015663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30480" tIns="15240" rIns="30480" bIns="1524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152402">
              <a:lnSpc>
                <a:spcPct val="100000"/>
              </a:lnSpc>
              <a:spcBef>
                <a:spcPts val="0"/>
              </a:spcBef>
              <a:defRPr/>
            </a:pPr>
            <a:r>
              <a:rPr lang="en-US" sz="3200" dirty="0">
                <a:latin typeface="Clancy"/>
                <a:ea typeface="+mn-ea"/>
                <a:cs typeface="+mn-cs"/>
              </a:rPr>
              <a:t>Journal Club – </a:t>
            </a:r>
            <a:r>
              <a:rPr lang="en-US" sz="3200" b="1" dirty="0" err="1">
                <a:solidFill>
                  <a:schemeClr val="accent2">
                    <a:lumMod val="76000"/>
                  </a:schemeClr>
                </a:solidFill>
                <a:latin typeface="Clancy"/>
                <a:ea typeface="+mn-ea"/>
                <a:cs typeface="+mn-cs"/>
              </a:rPr>
              <a:t>RFDiffusion</a:t>
            </a:r>
            <a:r>
              <a:rPr lang="en-US" sz="3200" b="1" dirty="0">
                <a:solidFill>
                  <a:schemeClr val="accent2">
                    <a:lumMod val="76000"/>
                  </a:schemeClr>
                </a:solidFill>
                <a:latin typeface="Clancy"/>
                <a:ea typeface="+mn-ea"/>
                <a:cs typeface="+mn-cs"/>
              </a:rPr>
              <a:t> </a:t>
            </a:r>
            <a:r>
              <a:rPr lang="en-US" sz="3200" dirty="0">
                <a:ea typeface="+mj-lt"/>
                <a:cs typeface="+mj-lt"/>
              </a:rPr>
              <a:t>– </a:t>
            </a:r>
            <a:r>
              <a:rPr lang="en-US" sz="3000" dirty="0">
                <a:ea typeface="+mj-lt"/>
                <a:cs typeface="+mj-lt"/>
              </a:rPr>
              <a:t>Keiran Rowell</a:t>
            </a:r>
            <a:br>
              <a:rPr lang="en-US" sz="3000" dirty="0">
                <a:latin typeface="Clancy"/>
                <a:ea typeface="+mn-ea"/>
                <a:cs typeface="+mn-cs"/>
              </a:rPr>
            </a:br>
            <a:r>
              <a:rPr lang="en-US" sz="3200" dirty="0">
                <a:solidFill>
                  <a:schemeClr val="accent6">
                    <a:lumMod val="76000"/>
                  </a:schemeClr>
                </a:solidFill>
                <a:latin typeface="Clancy"/>
                <a:ea typeface="+mn-ea"/>
                <a:cs typeface="+mn-cs"/>
              </a:rPr>
              <a:t>Protein Scaffold Design </a:t>
            </a:r>
            <a:r>
              <a:rPr lang="en-US" sz="3200" dirty="0">
                <a:solidFill>
                  <a:srgbClr val="000000"/>
                </a:solidFill>
                <a:ea typeface="+mj-lt"/>
                <a:cs typeface="+mj-lt"/>
              </a:rPr>
              <a:t>– </a:t>
            </a:r>
            <a:r>
              <a:rPr lang="en-US" sz="3200" dirty="0">
                <a:solidFill>
                  <a:schemeClr val="bg2">
                    <a:lumMod val="49000"/>
                  </a:schemeClr>
                </a:solidFill>
                <a:ea typeface="+mj-lt"/>
                <a:cs typeface="+mj-lt"/>
              </a:rPr>
              <a:t>28th Oct 2024</a:t>
            </a:r>
            <a:endParaRPr lang="en-US" sz="2900" dirty="0">
              <a:solidFill>
                <a:schemeClr val="bg2">
                  <a:lumMod val="49000"/>
                </a:schemeClr>
              </a:solidFill>
              <a:ea typeface="+mj-lt"/>
              <a:cs typeface="+mj-lt"/>
            </a:endParaRPr>
          </a:p>
        </p:txBody>
      </p:sp>
      <p:pic>
        <p:nvPicPr>
          <p:cNvPr id="2" name="Picture 1" descr="https://www.bakerlab.org/wp-content/uploads/2023/03/RFDiffusion_animation_by_Ian_C_Haydon.gif">
            <a:extLst>
              <a:ext uri="{FF2B5EF4-FFF2-40B4-BE49-F238E27FC236}">
                <a16:creationId xmlns:a16="http://schemas.microsoft.com/office/drawing/2014/main" id="{951E81F0-3924-0C7D-7A20-E8F94D66C3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945" y="1177354"/>
            <a:ext cx="3507340" cy="1973280"/>
          </a:xfrm>
          <a:prstGeom prst="rect">
            <a:avLst/>
          </a:prstGeom>
        </p:spPr>
      </p:pic>
      <p:pic>
        <p:nvPicPr>
          <p:cNvPr id="3" name="Picture 2" descr="A collage of a group of people&#10;&#10;Description automatically generated">
            <a:extLst>
              <a:ext uri="{FF2B5EF4-FFF2-40B4-BE49-F238E27FC236}">
                <a16:creationId xmlns:a16="http://schemas.microsoft.com/office/drawing/2014/main" id="{6D6A991C-F6A0-B418-4B8E-BF6F520708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8927" y="1180389"/>
            <a:ext cx="4572000" cy="2949677"/>
          </a:xfrm>
          <a:prstGeom prst="rect">
            <a:avLst/>
          </a:prstGeom>
        </p:spPr>
      </p:pic>
      <p:pic>
        <p:nvPicPr>
          <p:cNvPr id="6" name="Graphic 5" descr="A black background with blue and purple text&#10;&#10;Description automatically generated">
            <a:extLst>
              <a:ext uri="{FF2B5EF4-FFF2-40B4-BE49-F238E27FC236}">
                <a16:creationId xmlns:a16="http://schemas.microsoft.com/office/drawing/2014/main" id="{C853938C-3CB2-AC2D-FAB7-59533F0812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50541" y="4234025"/>
            <a:ext cx="2743198" cy="823640"/>
          </a:xfrm>
          <a:prstGeom prst="rect">
            <a:avLst/>
          </a:prstGeom>
        </p:spPr>
      </p:pic>
      <p:pic>
        <p:nvPicPr>
          <p:cNvPr id="8" name="Picture 7" descr="May be an image of 1 person and text">
            <a:extLst>
              <a:ext uri="{FF2B5EF4-FFF2-40B4-BE49-F238E27FC236}">
                <a16:creationId xmlns:a16="http://schemas.microsoft.com/office/drawing/2014/main" id="{17992509-71FD-FC78-9405-495621D573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1631" y="3206501"/>
            <a:ext cx="3404598" cy="1915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1932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6688F54-80B3-6295-612C-C04F7F9687CE}"/>
              </a:ext>
            </a:extLst>
          </p:cNvPr>
          <p:cNvSpPr txBox="1"/>
          <p:nvPr/>
        </p:nvSpPr>
        <p:spPr>
          <a:xfrm>
            <a:off x="80812" y="75047"/>
            <a:ext cx="6066366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 dirty="0">
                <a:solidFill>
                  <a:schemeClr val="accent6">
                    <a:lumMod val="76000"/>
                  </a:schemeClr>
                </a:solidFill>
                <a:latin typeface="Clancy"/>
              </a:rPr>
              <a:t>Diffusion </a:t>
            </a:r>
            <a:r>
              <a:rPr lang="en-US" sz="4000" dirty="0">
                <a:latin typeface="Clancy"/>
              </a:rPr>
              <a:t>- </a:t>
            </a:r>
            <a:r>
              <a:rPr lang="en-US" sz="4000" dirty="0" err="1">
                <a:solidFill>
                  <a:schemeClr val="accent2">
                    <a:lumMod val="76000"/>
                  </a:schemeClr>
                </a:solidFill>
                <a:latin typeface="Clancy"/>
              </a:rPr>
              <a:t>GenAI</a:t>
            </a:r>
            <a:endParaRPr lang="en-GB" sz="4000">
              <a:solidFill>
                <a:schemeClr val="accent2">
                  <a:lumMod val="76000"/>
                </a:schemeClr>
              </a:solidFill>
              <a:ea typeface="Calibri"/>
              <a:cs typeface="Calibri"/>
            </a:endParaRP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FD827AFD-F9F4-E370-3A2D-400CD109CE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9445" y="2148"/>
            <a:ext cx="2801055" cy="1322151"/>
          </a:xfrm>
          <a:prstGeom prst="rect">
            <a:avLst/>
          </a:prstGeom>
        </p:spPr>
      </p:pic>
      <p:pic>
        <p:nvPicPr>
          <p:cNvPr id="6" name="Picture 5" descr="A group of men sitting at a table with laptops and books&#10;&#10;Description automatically generated">
            <a:extLst>
              <a:ext uri="{FF2B5EF4-FFF2-40B4-BE49-F238E27FC236}">
                <a16:creationId xmlns:a16="http://schemas.microsoft.com/office/drawing/2014/main" id="{E6ECABE8-168A-F404-1788-B0CD4A0A3B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672" y="1529645"/>
            <a:ext cx="3452988" cy="3410655"/>
          </a:xfrm>
          <a:prstGeom prst="rect">
            <a:avLst/>
          </a:prstGeom>
        </p:spPr>
      </p:pic>
      <p:pic>
        <p:nvPicPr>
          <p:cNvPr id="7" name="Picture 6" descr="A group of people in lab coats studying&#10;&#10;Description automatically generated">
            <a:extLst>
              <a:ext uri="{FF2B5EF4-FFF2-40B4-BE49-F238E27FC236}">
                <a16:creationId xmlns:a16="http://schemas.microsoft.com/office/drawing/2014/main" id="{4775C695-BF90-869D-F32B-99D735524C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6449" y="1515534"/>
            <a:ext cx="3445933" cy="3424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162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6688F54-80B3-6295-612C-C04F7F9687CE}"/>
              </a:ext>
            </a:extLst>
          </p:cNvPr>
          <p:cNvSpPr txBox="1"/>
          <p:nvPr/>
        </p:nvSpPr>
        <p:spPr>
          <a:xfrm>
            <a:off x="-2822" y="706"/>
            <a:ext cx="6066366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 dirty="0">
                <a:solidFill>
                  <a:schemeClr val="accent6">
                    <a:lumMod val="76000"/>
                  </a:schemeClr>
                </a:solidFill>
                <a:latin typeface="Clancy"/>
              </a:rPr>
              <a:t>Hallucination</a:t>
            </a:r>
            <a:r>
              <a:rPr lang="en-US" sz="4000" dirty="0">
                <a:solidFill>
                  <a:srgbClr val="000000"/>
                </a:solidFill>
                <a:latin typeface="Clancy"/>
              </a:rPr>
              <a:t>-</a:t>
            </a:r>
            <a:r>
              <a:rPr lang="en-US" sz="4000" dirty="0">
                <a:latin typeface="Clancy"/>
              </a:rPr>
              <a:t> </a:t>
            </a:r>
            <a:r>
              <a:rPr lang="en-US" sz="4000" err="1">
                <a:solidFill>
                  <a:schemeClr val="accent2">
                    <a:lumMod val="76000"/>
                  </a:schemeClr>
                </a:solidFill>
                <a:latin typeface="Clancy"/>
              </a:rPr>
              <a:t>GenAI</a:t>
            </a:r>
            <a:endParaRPr lang="en-GB" sz="4000">
              <a:solidFill>
                <a:schemeClr val="accent2">
                  <a:lumMod val="76000"/>
                </a:schemeClr>
              </a:solidFill>
              <a:ea typeface="Calibri"/>
              <a:cs typeface="Calibri"/>
            </a:endParaRPr>
          </a:p>
        </p:txBody>
      </p:sp>
      <p:pic>
        <p:nvPicPr>
          <p:cNvPr id="2" name="Picture 1" descr="A collage of images of a person&#10;&#10;Description automatically generated">
            <a:extLst>
              <a:ext uri="{FF2B5EF4-FFF2-40B4-BE49-F238E27FC236}">
                <a16:creationId xmlns:a16="http://schemas.microsoft.com/office/drawing/2014/main" id="{25B25B0E-690D-24EE-BA67-D25BFF6AC0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0695" y="-2079"/>
            <a:ext cx="3593303" cy="96856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F54B236-D41E-48B8-551D-73A1D47512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958" y="864394"/>
            <a:ext cx="2713397" cy="4043362"/>
          </a:xfrm>
          <a:prstGeom prst="rect">
            <a:avLst/>
          </a:prstGeom>
        </p:spPr>
      </p:pic>
      <p:pic>
        <p:nvPicPr>
          <p:cNvPr id="8" name="Picture 7" descr="CDN media">
            <a:extLst>
              <a:ext uri="{FF2B5EF4-FFF2-40B4-BE49-F238E27FC236}">
                <a16:creationId xmlns:a16="http://schemas.microsoft.com/office/drawing/2014/main" id="{E6FA8C18-B455-A0FB-C8A2-6683DF910A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8981" y="1852330"/>
            <a:ext cx="4993479" cy="3053328"/>
          </a:xfrm>
          <a:prstGeom prst="rect">
            <a:avLst/>
          </a:prstGeom>
        </p:spPr>
      </p:pic>
      <p:pic>
        <p:nvPicPr>
          <p:cNvPr id="9" name="Picture 8" descr="https://encrypted-tbn0.gstatic.com/images?q=tbn:ANd9GcQuDpcaK8tFtbr4esKWf9B4ii-kUttrzoUBTg&amp;s">
            <a:extLst>
              <a:ext uri="{FF2B5EF4-FFF2-40B4-BE49-F238E27FC236}">
                <a16:creationId xmlns:a16="http://schemas.microsoft.com/office/drawing/2014/main" id="{F03A8D7A-0522-BECC-D553-7787F6B729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93330" y="866154"/>
            <a:ext cx="1450183" cy="860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053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6688F54-80B3-6295-612C-C04F7F9687CE}"/>
              </a:ext>
            </a:extLst>
          </p:cNvPr>
          <p:cNvSpPr txBox="1"/>
          <p:nvPr/>
        </p:nvSpPr>
        <p:spPr>
          <a:xfrm>
            <a:off x="-2822" y="706"/>
            <a:ext cx="9066741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 dirty="0" err="1">
                <a:solidFill>
                  <a:schemeClr val="accent6">
                    <a:lumMod val="76000"/>
                  </a:schemeClr>
                </a:solidFill>
                <a:latin typeface="Clancy"/>
              </a:rPr>
              <a:t>RFDiffusion</a:t>
            </a:r>
            <a:r>
              <a:rPr lang="en-US" sz="4000" dirty="0">
                <a:solidFill>
                  <a:schemeClr val="accent6">
                    <a:lumMod val="76000"/>
                  </a:schemeClr>
                </a:solidFill>
                <a:latin typeface="Clancy"/>
              </a:rPr>
              <a:t> </a:t>
            </a:r>
            <a:r>
              <a:rPr lang="en-US" sz="4000" dirty="0">
                <a:latin typeface="Clancy"/>
              </a:rPr>
              <a:t>- </a:t>
            </a:r>
            <a:r>
              <a:rPr lang="en-US" sz="4000" dirty="0" err="1">
                <a:solidFill>
                  <a:schemeClr val="accent2">
                    <a:lumMod val="76000"/>
                  </a:schemeClr>
                </a:solidFill>
                <a:latin typeface="Clancy"/>
              </a:rPr>
              <a:t>GenProtAI</a:t>
            </a:r>
            <a:endParaRPr lang="en-GB" sz="4000">
              <a:solidFill>
                <a:schemeClr val="accent2">
                  <a:lumMod val="76000"/>
                </a:schemeClr>
              </a:solidFill>
              <a:ea typeface="Calibri"/>
              <a:cs typeface="Calibri"/>
            </a:endParaRPr>
          </a:p>
        </p:txBody>
      </p:sp>
      <p:pic>
        <p:nvPicPr>
          <p:cNvPr id="7" name="Picture 6" descr="A screenshot of a web page&#10;&#10;Description automatically generated">
            <a:extLst>
              <a:ext uri="{FF2B5EF4-FFF2-40B4-BE49-F238E27FC236}">
                <a16:creationId xmlns:a16="http://schemas.microsoft.com/office/drawing/2014/main" id="{AE36A2FE-6758-91C9-DCA2-86EDE30F25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4" y="792983"/>
            <a:ext cx="4572000" cy="2085922"/>
          </a:xfrm>
          <a:prstGeom prst="rect">
            <a:avLst/>
          </a:prstGeom>
        </p:spPr>
      </p:pic>
      <p:pic>
        <p:nvPicPr>
          <p:cNvPr id="5" name="Picture 4" descr="A diagram of a single step process&#10;&#10;Description automatically generated">
            <a:extLst>
              <a:ext uri="{FF2B5EF4-FFF2-40B4-BE49-F238E27FC236}">
                <a16:creationId xmlns:a16="http://schemas.microsoft.com/office/drawing/2014/main" id="{A51DE719-6CA6-FCC4-D03C-539A98A4CC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6006" y="2044995"/>
            <a:ext cx="6043612" cy="3018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1513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2_Eventbrite-2160x1080" id="{CCA2B75C-88DC-1C44-BDD4-94486C024CBF}" vid="{84CC682C-5832-0347-B27D-853DE3AD63D2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3709FB75DD95A42B27DF2F9E8888B92" ma:contentTypeVersion="4" ma:contentTypeDescription="Create a new document." ma:contentTypeScope="" ma:versionID="553ea236e9b44109bf1eb53e0e164607">
  <xsd:schema xmlns:xsd="http://www.w3.org/2001/XMLSchema" xmlns:xs="http://www.w3.org/2001/XMLSchema" xmlns:p="http://schemas.microsoft.com/office/2006/metadata/properties" xmlns:ns2="10c902f2-d2c5-4c1e-908a-5eafdaebf0af" targetNamespace="http://schemas.microsoft.com/office/2006/metadata/properties" ma:root="true" ma:fieldsID="531cdb110ad8be99dfe089cf13d360a7" ns2:_="">
    <xsd:import namespace="10c902f2-d2c5-4c1e-908a-5eafdaebf0a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0c902f2-d2c5-4c1e-908a-5eafdaebf0a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04858B1-6C3B-42A9-BC35-CE034ECCE630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6FA2D3BE-471A-4569-A1E2-923F0C7C23E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C669EE0-5A7B-484D-8AF2-DCBA3BC45C4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0c902f2-d2c5-4c1e-908a-5eafdaebf0a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v3_Eventbrite-2160x1080</Template>
  <TotalTime>3</TotalTime>
  <Words>97</Words>
  <Application>Microsoft Office PowerPoint</Application>
  <PresentationFormat>On-screen Show (16:9)</PresentationFormat>
  <Paragraphs>32</Paragraphs>
  <Slides>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5" baseType="lpstr">
      <vt:lpstr>Office Theme</vt:lpstr>
      <vt:lpstr>Journal Club – RFDiffusion – Keiran Rowell Protein Scaffold Design – 28th Oct 2024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Keiran Rowell</dc:creator>
  <cp:lastModifiedBy>Keiran Rowell</cp:lastModifiedBy>
  <cp:revision>106</cp:revision>
  <dcterms:created xsi:type="dcterms:W3CDTF">2024-06-11T12:13:16Z</dcterms:created>
  <dcterms:modified xsi:type="dcterms:W3CDTF">2024-11-13T07:02:04Z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0x010100E3709FB75DD95A42B27DF2F9E8888B92</vt:lpwstr>
  </property>
</Properties>
</file>